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3" r:id="rId3"/>
    <p:sldId id="274" r:id="rId4"/>
    <p:sldId id="258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/>
    <p:restoredTop sz="93665"/>
  </p:normalViewPr>
  <p:slideViewPr>
    <p:cSldViewPr snapToGrid="0" snapToObjects="1">
      <p:cViewPr varScale="1">
        <p:scale>
          <a:sx n="107" d="100"/>
          <a:sy n="107" d="100"/>
        </p:scale>
        <p:origin x="20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196B3-9938-5B43-A933-9502B2CCD08F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FDC7D-1C0D-1849-A63C-5CBF6D56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5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bjetos, superior e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br>
              <a:rPr lang="en-US" dirty="0" smtClean="0"/>
            </a:br>
            <a:r>
              <a:rPr lang="en-US" dirty="0" smtClean="0"/>
              <a:t>DTD and XML Schema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Discussion Sessions 1A and 1B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7144997" y="5980125"/>
            <a:ext cx="108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559800" cy="1143000"/>
          </a:xfrm>
        </p:spPr>
        <p:txBody>
          <a:bodyPr/>
          <a:lstStyle/>
          <a:p>
            <a:r>
              <a:rPr lang="en-US" smtClean="0"/>
              <a:t>What is the structure </a:t>
            </a:r>
            <a:r>
              <a:rPr lang="en-US" dirty="0"/>
              <a:t>of the </a:t>
            </a:r>
            <a:r>
              <a:rPr lang="en-US" dirty="0" smtClean="0"/>
              <a:t>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591494"/>
            <a:ext cx="7835900" cy="48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 send a request only to the </a:t>
            </a:r>
            <a:r>
              <a:rPr lang="en-US" dirty="0">
                <a:solidFill>
                  <a:srgbClr val="FF0000"/>
                </a:solidFill>
              </a:rPr>
              <a:t>same host </a:t>
            </a:r>
            <a:r>
              <a:rPr lang="en-US" dirty="0"/>
              <a:t>of the </a:t>
            </a:r>
            <a:r>
              <a:rPr lang="en-US" dirty="0" smtClean="0"/>
              <a:t>page</a:t>
            </a:r>
          </a:p>
          <a:p>
            <a:pPr lvl="1"/>
            <a:r>
              <a:rPr lang="en-US" dirty="0"/>
              <a:t>Due to this policy, a third-party site cannot be contacted through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pPr lvl="1"/>
            <a:r>
              <a:rPr lang="en-US" dirty="0"/>
              <a:t>Run a “proxy” on the same host, which takes a request and forwards it to the third-party Web site </a:t>
            </a:r>
            <a:endParaRPr lang="en-US" dirty="0" smtClean="0"/>
          </a:p>
          <a:p>
            <a:pPr lvl="1"/>
            <a:r>
              <a:rPr lang="en-US" dirty="0" smtClean="0"/>
              <a:t>Cross-Origin </a:t>
            </a:r>
            <a:r>
              <a:rPr lang="en-US" dirty="0"/>
              <a:t>Resource Sharing (CORS) and JSONP have been developed to get around this restriction</a:t>
            </a:r>
          </a:p>
        </p:txBody>
      </p:sp>
    </p:spTree>
    <p:extLst>
      <p:ext uri="{BB962C8B-B14F-4D97-AF65-F5344CB8AC3E}">
        <p14:creationId xmlns:p14="http://schemas.microsoft.com/office/powerpoint/2010/main" val="55704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Cross-Origin Resource Sharing (CORS)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772" y="2754540"/>
            <a:ext cx="7662864" cy="3267169"/>
          </a:xfrm>
        </p:spPr>
        <p:txBody>
          <a:bodyPr/>
          <a:lstStyle/>
          <a:p>
            <a:r>
              <a:rPr lang="en-US" dirty="0"/>
              <a:t>The browser can inquire server-approved cross-request domains through Origin: header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server replies the list of allowed domains with </a:t>
            </a:r>
            <a:r>
              <a:rPr lang="en-US" dirty="0" smtClean="0"/>
              <a:t>Access-Control-</a:t>
            </a:r>
            <a:r>
              <a:rPr lang="en-US" dirty="0" err="1" smtClean="0"/>
              <a:t>AllowOrigin</a:t>
            </a:r>
            <a:r>
              <a:rPr lang="en-US" dirty="0"/>
              <a:t>: header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266" y="4750129"/>
            <a:ext cx="7517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request to server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Origin </a:t>
            </a:r>
            <a:r>
              <a:rPr lang="en-US" dirty="0"/>
              <a:t>: http :// oak .cs. </a:t>
            </a:r>
            <a:r>
              <a:rPr lang="en-US" dirty="0" err="1"/>
              <a:t>ucla</a:t>
            </a:r>
            <a:r>
              <a:rPr lang="en-US" dirty="0"/>
              <a:t> .</a:t>
            </a:r>
            <a:r>
              <a:rPr lang="en-US" dirty="0" err="1"/>
              <a:t>edu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response from the server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Access </a:t>
            </a:r>
            <a:r>
              <a:rPr lang="en-US" dirty="0"/>
              <a:t>- Control -Allow - Origin : http :// www. google .com</a:t>
            </a:r>
          </a:p>
        </p:txBody>
      </p:sp>
    </p:spTree>
    <p:extLst>
      <p:ext uri="{BB962C8B-B14F-4D97-AF65-F5344CB8AC3E}">
        <p14:creationId xmlns:p14="http://schemas.microsoft.com/office/powerpoint/2010/main" val="198572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JSONP (JSON with Padding)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“hack” to get around same-origin policy restriction</a:t>
            </a:r>
          </a:p>
          <a:p>
            <a:r>
              <a:rPr lang="en-US" dirty="0" smtClean="0"/>
              <a:t>Using </a:t>
            </a:r>
            <a:r>
              <a:rPr lang="en-US" dirty="0"/>
              <a:t>JavaScript, set </a:t>
            </a:r>
            <a:r>
              <a:rPr lang="en-US" dirty="0" err="1"/>
              <a:t>src</a:t>
            </a:r>
            <a:r>
              <a:rPr lang="en-US" dirty="0"/>
              <a:t> to the URL to which a request should be sent – </a:t>
            </a:r>
            <a:endParaRPr lang="en-US" dirty="0" smtClean="0"/>
          </a:p>
          <a:p>
            <a:pPr lvl="1"/>
            <a:r>
              <a:rPr lang="en-US" dirty="0" smtClean="0"/>
              <a:t>Same </a:t>
            </a:r>
            <a:r>
              <a:rPr lang="en-US" dirty="0"/>
              <a:t>origin policy is not applied to </a:t>
            </a:r>
            <a:r>
              <a:rPr lang="en-US" dirty="0" err="1"/>
              <a:t>src</a:t>
            </a:r>
            <a:r>
              <a:rPr lang="en-US" dirty="0"/>
              <a:t> in </a:t>
            </a:r>
            <a:r>
              <a:rPr lang="en-US" dirty="0" smtClean="0"/>
              <a:t>&lt;script </a:t>
            </a:r>
            <a:r>
              <a:rPr lang="en-US" dirty="0" err="1" smtClean="0"/>
              <a:t>src</a:t>
            </a:r>
            <a:r>
              <a:rPr lang="en-US" dirty="0" smtClean="0"/>
              <a:t>=’</a:t>
            </a:r>
            <a:r>
              <a:rPr lang="en-US" dirty="0" err="1" smtClean="0"/>
              <a:t>url</a:t>
            </a:r>
            <a:r>
              <a:rPr lang="en-US" dirty="0" smtClean="0"/>
              <a:t>’&gt;!	</a:t>
            </a:r>
          </a:p>
          <a:p>
            <a:r>
              <a:rPr lang="en-US" dirty="0"/>
              <a:t>The response is considered as a JavaScript by the browser and gets executed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response is in JSON, a JavaScript object is created!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HTML5 provides </a:t>
            </a:r>
            <a:r>
              <a:rPr lang="en-US" dirty="0" err="1"/>
              <a:t>localStorage</a:t>
            </a:r>
            <a:r>
              <a:rPr lang="en-US" dirty="0"/>
              <a:t>: a persistent “storage” to store data </a:t>
            </a:r>
            <a:r>
              <a:rPr lang="en-US" dirty="0" smtClean="0"/>
              <a:t>locally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3740727"/>
            <a:ext cx="7772400" cy="286232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// store and retrieve data </a:t>
            </a:r>
            <a:r>
              <a:rPr lang="en-US" dirty="0" smtClean="0"/>
              <a:t>local</a:t>
            </a:r>
          </a:p>
          <a:p>
            <a:r>
              <a:rPr lang="en-US" dirty="0" smtClean="0"/>
              <a:t>Storage </a:t>
            </a:r>
            <a:r>
              <a:rPr lang="en-US" dirty="0"/>
              <a:t>[" username "] = " John "; </a:t>
            </a:r>
            <a:endParaRPr lang="en-US" dirty="0" smtClean="0"/>
          </a:p>
          <a:p>
            <a:r>
              <a:rPr lang="en-US" dirty="0" err="1" smtClean="0"/>
              <a:t>localStorage</a:t>
            </a:r>
            <a:r>
              <a:rPr lang="en-US" dirty="0" smtClean="0"/>
              <a:t> </a:t>
            </a:r>
            <a:r>
              <a:rPr lang="en-US" dirty="0"/>
              <a:t>[" object "] = JSON . </a:t>
            </a:r>
            <a:r>
              <a:rPr lang="en-US" dirty="0" err="1"/>
              <a:t>stringify</a:t>
            </a:r>
            <a:r>
              <a:rPr lang="en-US" dirty="0"/>
              <a:t> (</a:t>
            </a:r>
            <a:r>
              <a:rPr lang="en-US" dirty="0" err="1"/>
              <a:t>obj</a:t>
            </a:r>
            <a:r>
              <a:rPr lang="en-US" dirty="0"/>
              <a:t> </a:t>
            </a:r>
            <a:r>
              <a:rPr lang="en-US" dirty="0" smtClean="0"/>
              <a:t>);</a:t>
            </a:r>
          </a:p>
          <a:p>
            <a:r>
              <a:rPr lang="en-US" dirty="0"/>
              <a:t>let name = </a:t>
            </a:r>
            <a:r>
              <a:rPr lang="en-US" dirty="0" err="1"/>
              <a:t>localStorage</a:t>
            </a:r>
            <a:r>
              <a:rPr lang="en-US" dirty="0"/>
              <a:t> [" username </a:t>
            </a:r>
            <a:r>
              <a:rPr lang="en-US" dirty="0" smtClean="0"/>
              <a:t>"];</a:t>
            </a:r>
          </a:p>
          <a:p>
            <a:r>
              <a:rPr lang="en-US" dirty="0" smtClean="0"/>
              <a:t> </a:t>
            </a:r>
            <a:r>
              <a:rPr lang="en-US" dirty="0"/>
              <a:t>// iterate over all stored keys </a:t>
            </a:r>
            <a:endParaRPr lang="en-US" dirty="0" smtClean="0"/>
          </a:p>
          <a:p>
            <a:r>
              <a:rPr lang="en-US" dirty="0" smtClean="0"/>
              <a:t>for(let </a:t>
            </a:r>
            <a:r>
              <a:rPr lang="en-US" dirty="0"/>
              <a:t>key in </a:t>
            </a:r>
            <a:r>
              <a:rPr lang="en-US" dirty="0" err="1"/>
              <a:t>localStorage</a:t>
            </a:r>
            <a:r>
              <a:rPr lang="en-US" dirty="0"/>
              <a:t> ) { </a:t>
            </a:r>
            <a:endParaRPr lang="en-US" dirty="0" smtClean="0"/>
          </a:p>
          <a:p>
            <a:r>
              <a:rPr lang="en-US" dirty="0" smtClean="0"/>
              <a:t>let </a:t>
            </a:r>
            <a:r>
              <a:rPr lang="en-US" dirty="0"/>
              <a:t>value = </a:t>
            </a:r>
            <a:r>
              <a:rPr lang="en-US" dirty="0" err="1"/>
              <a:t>localStorage</a:t>
            </a:r>
            <a:r>
              <a:rPr lang="en-US" dirty="0"/>
              <a:t> [key ];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err="1" smtClean="0"/>
              <a:t>localStorage</a:t>
            </a:r>
            <a:r>
              <a:rPr lang="en-US" dirty="0" smtClean="0"/>
              <a:t> </a:t>
            </a:r>
            <a:r>
              <a:rPr lang="en-US" dirty="0"/>
              <a:t>. </a:t>
            </a:r>
            <a:r>
              <a:rPr lang="en-US" dirty="0" err="1"/>
              <a:t>removeItem</a:t>
            </a:r>
            <a:r>
              <a:rPr lang="en-US" dirty="0"/>
              <a:t> (" username "); </a:t>
            </a:r>
            <a:endParaRPr lang="en-US" dirty="0" smtClean="0"/>
          </a:p>
          <a:p>
            <a:r>
              <a:rPr lang="en-US" dirty="0" err="1" smtClean="0"/>
              <a:t>localStorage</a:t>
            </a:r>
            <a:r>
              <a:rPr lang="en-US" dirty="0" smtClean="0"/>
              <a:t> </a:t>
            </a:r>
            <a:r>
              <a:rPr lang="en-US" dirty="0"/>
              <a:t>. clear () ; // delete everything</a:t>
            </a:r>
          </a:p>
        </p:txBody>
      </p:sp>
    </p:spTree>
    <p:extLst>
      <p:ext uri="{BB962C8B-B14F-4D97-AF65-F5344CB8AC3E}">
        <p14:creationId xmlns:p14="http://schemas.microsoft.com/office/powerpoint/2010/main" val="40769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LocalStorage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sessionStorage</a:t>
            </a:r>
            <a:endParaRPr lang="en-US" dirty="0" smtClean="0"/>
          </a:p>
          <a:p>
            <a:pPr lvl="1"/>
            <a:r>
              <a:rPr lang="en-US" dirty="0"/>
              <a:t>Associative key-value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 HTML5 </a:t>
            </a:r>
            <a:r>
              <a:rPr lang="en-US" dirty="0"/>
              <a:t>standard allows storing any object, but most browsers support only string </a:t>
            </a:r>
          </a:p>
          <a:p>
            <a:pPr lvl="1"/>
            <a:r>
              <a:rPr lang="en-US" dirty="0" err="1" smtClean="0"/>
              <a:t>localStorage</a:t>
            </a:r>
            <a:r>
              <a:rPr lang="en-US" dirty="0" smtClean="0"/>
              <a:t> </a:t>
            </a:r>
            <a:r>
              <a:rPr lang="en-US" dirty="0"/>
              <a:t>persists over multiple browser sessions </a:t>
            </a:r>
            <a:endParaRPr lang="en-US" dirty="0" smtClean="0"/>
          </a:p>
          <a:p>
            <a:pPr lvl="2"/>
            <a:r>
              <a:rPr lang="en-US" dirty="0" smtClean="0"/>
              <a:t>* </a:t>
            </a:r>
            <a:r>
              <a:rPr lang="en-US" dirty="0"/>
              <a:t>Separate storage is allocated per each server </a:t>
            </a:r>
          </a:p>
          <a:p>
            <a:pPr lvl="1"/>
            <a:r>
              <a:rPr lang="en-US" dirty="0" err="1" smtClean="0"/>
              <a:t>sessionStorage</a:t>
            </a:r>
            <a:r>
              <a:rPr lang="en-US" dirty="0" smtClean="0"/>
              <a:t> </a:t>
            </a:r>
            <a:r>
              <a:rPr lang="en-US" dirty="0"/>
              <a:t>persists only within the current browser tab </a:t>
            </a:r>
          </a:p>
          <a:p>
            <a:pPr lvl="2"/>
            <a:r>
              <a:rPr lang="en-US" dirty="0" smtClean="0"/>
              <a:t>* </a:t>
            </a:r>
            <a:r>
              <a:rPr lang="en-US" dirty="0"/>
              <a:t>Data disappears once the browser tab is closed </a:t>
            </a:r>
            <a:endParaRPr lang="en-US" dirty="0" smtClean="0"/>
          </a:p>
          <a:p>
            <a:pPr lvl="2"/>
            <a:r>
              <a:rPr lang="en-US" dirty="0" smtClean="0"/>
              <a:t>* </a:t>
            </a:r>
            <a:r>
              <a:rPr lang="en-US" dirty="0"/>
              <a:t>If two tabs from the same server is opened, they get separate storage</a:t>
            </a:r>
          </a:p>
        </p:txBody>
      </p:sp>
    </p:spTree>
    <p:extLst>
      <p:ext uri="{BB962C8B-B14F-4D97-AF65-F5344CB8AC3E}">
        <p14:creationId xmlns:p14="http://schemas.microsoft.com/office/powerpoint/2010/main" val="184973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Superset of JavaScript (a.k.a. JavaScript++) to make it easier to program for largescale JavaScript </a:t>
            </a:r>
            <a:r>
              <a:rPr lang="en-US" dirty="0" smtClean="0"/>
              <a:t>projects</a:t>
            </a:r>
          </a:p>
          <a:p>
            <a:r>
              <a:rPr lang="en-US" dirty="0" err="1"/>
              <a:t>Transpilation</a:t>
            </a:r>
            <a:r>
              <a:rPr lang="en-US" dirty="0"/>
              <a:t>: </a:t>
            </a:r>
            <a:r>
              <a:rPr lang="en-US" dirty="0" err="1"/>
              <a:t>TypeScript</a:t>
            </a:r>
            <a:r>
              <a:rPr lang="en-US" dirty="0"/>
              <a:t> code is “compiled” to a JavaScript code using </a:t>
            </a:r>
            <a:r>
              <a:rPr lang="en-US" dirty="0" err="1"/>
              <a:t>TypeScript</a:t>
            </a:r>
            <a:r>
              <a:rPr lang="en-US" dirty="0"/>
              <a:t> </a:t>
            </a:r>
            <a:r>
              <a:rPr lang="en-US" dirty="0" smtClean="0"/>
              <a:t>compiler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9413" y="4595751"/>
            <a:ext cx="4809506" cy="203132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// --- hello .</a:t>
            </a:r>
            <a:r>
              <a:rPr lang="en-US" dirty="0" err="1"/>
              <a:t>ts</a:t>
            </a:r>
            <a:r>
              <a:rPr lang="en-US" dirty="0"/>
              <a:t> </a:t>
            </a:r>
            <a:r>
              <a:rPr lang="en-US" dirty="0" smtClean="0"/>
              <a:t>---</a:t>
            </a:r>
          </a:p>
          <a:p>
            <a:r>
              <a:rPr lang="en-US" dirty="0" smtClean="0"/>
              <a:t> </a:t>
            </a:r>
            <a:r>
              <a:rPr lang="en-US" dirty="0"/>
              <a:t>function hello ( name : string ): string </a:t>
            </a:r>
            <a:endParaRPr lang="en-US" dirty="0" smtClean="0"/>
          </a:p>
          <a:p>
            <a:r>
              <a:rPr lang="en-US" dirty="0" smtClean="0"/>
              <a:t>{ </a:t>
            </a:r>
          </a:p>
          <a:p>
            <a:r>
              <a:rPr lang="en-US" dirty="0" smtClean="0"/>
              <a:t>return </a:t>
            </a:r>
            <a:r>
              <a:rPr lang="en-US" dirty="0"/>
              <a:t>" Hello " + name 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console </a:t>
            </a:r>
            <a:r>
              <a:rPr lang="en-US" dirty="0"/>
              <a:t>. log( hello (" world </a:t>
            </a:r>
            <a:r>
              <a:rPr lang="en-US" dirty="0" smtClean="0"/>
              <a:t>!"));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tsc</a:t>
            </a:r>
            <a:r>
              <a:rPr lang="en-US" dirty="0" smtClean="0"/>
              <a:t> </a:t>
            </a:r>
            <a:r>
              <a:rPr lang="en-US" dirty="0"/>
              <a:t>hello .</a:t>
            </a:r>
            <a:r>
              <a:rPr lang="en-US" dirty="0" err="1"/>
              <a:t>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9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previous </a:t>
            </a:r>
            <a:r>
              <a:rPr lang="en-US" dirty="0"/>
              <a:t>command runs the </a:t>
            </a:r>
            <a:r>
              <a:rPr lang="en-US" dirty="0" err="1"/>
              <a:t>TypeScript</a:t>
            </a:r>
            <a:r>
              <a:rPr lang="en-US" dirty="0"/>
              <a:t> compiler </a:t>
            </a:r>
            <a:r>
              <a:rPr lang="en-US" dirty="0" err="1"/>
              <a:t>tsc</a:t>
            </a:r>
            <a:r>
              <a:rPr lang="en-US" dirty="0"/>
              <a:t> on </a:t>
            </a:r>
            <a:r>
              <a:rPr lang="en-US" dirty="0" err="1"/>
              <a:t>hello.ts</a:t>
            </a:r>
            <a:r>
              <a:rPr lang="en-US" dirty="0"/>
              <a:t> and produces the </a:t>
            </a:r>
            <a:r>
              <a:rPr lang="en-US" dirty="0" err="1"/>
              <a:t>hello.js</a:t>
            </a:r>
            <a:r>
              <a:rPr lang="en-US" dirty="0"/>
              <a:t> file, which contains a standard JavaScript code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5417" y="4108863"/>
            <a:ext cx="4381995" cy="64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 node hello .</a:t>
            </a:r>
            <a:r>
              <a:rPr lang="en-US" dirty="0" err="1"/>
              <a:t>js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Hello </a:t>
            </a:r>
            <a:r>
              <a:rPr lang="en-US" dirty="0"/>
              <a:t>world !</a:t>
            </a:r>
          </a:p>
        </p:txBody>
      </p:sp>
    </p:spTree>
    <p:extLst>
      <p:ext uri="{BB962C8B-B14F-4D97-AF65-F5344CB8AC3E}">
        <p14:creationId xmlns:p14="http://schemas.microsoft.com/office/powerpoint/2010/main" val="31373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can be added to functions and variables as an intended “contract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9408" y="3716977"/>
            <a:ext cx="6400800" cy="1754326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hello ( name : string ): string </a:t>
            </a:r>
            <a:endParaRPr lang="en-US" dirty="0" smtClean="0"/>
          </a:p>
          <a:p>
            <a:r>
              <a:rPr lang="en-US" dirty="0" smtClean="0"/>
              <a:t>{ </a:t>
            </a:r>
          </a:p>
          <a:p>
            <a:r>
              <a:rPr lang="en-US" dirty="0" smtClean="0"/>
              <a:t>return </a:t>
            </a:r>
            <a:r>
              <a:rPr lang="en-US" dirty="0"/>
              <a:t>" Hello " + name 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let </a:t>
            </a:r>
            <a:r>
              <a:rPr lang="en-US" dirty="0"/>
              <a:t>user = [0 , 1, 2]; </a:t>
            </a:r>
            <a:endParaRPr lang="en-US" dirty="0" smtClean="0"/>
          </a:p>
          <a:p>
            <a:r>
              <a:rPr lang="en-US" dirty="0" smtClean="0"/>
              <a:t>hello </a:t>
            </a:r>
            <a:r>
              <a:rPr lang="en-US" dirty="0"/>
              <a:t>( user );</a:t>
            </a:r>
          </a:p>
        </p:txBody>
      </p:sp>
    </p:spTree>
    <p:extLst>
      <p:ext uri="{BB962C8B-B14F-4D97-AF65-F5344CB8AC3E}">
        <p14:creationId xmlns:p14="http://schemas.microsoft.com/office/powerpoint/2010/main" val="126804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Compiler produces an error for the above code due to type </a:t>
            </a:r>
            <a:r>
              <a:rPr lang="en-US" dirty="0" smtClean="0"/>
              <a:t>mismatch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Use any type to specifically indicate that any type is </a:t>
            </a:r>
            <a:r>
              <a:rPr lang="en-US" dirty="0" smtClean="0"/>
              <a:t>possible </a:t>
            </a:r>
          </a:p>
          <a:p>
            <a:r>
              <a:rPr lang="en-US" dirty="0" smtClean="0"/>
              <a:t>Use </a:t>
            </a:r>
            <a:r>
              <a:rPr lang="en-US" dirty="0"/>
              <a:t>void as the return type of a function with no return value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1278" y="3764478"/>
            <a:ext cx="7089569" cy="92333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tsc</a:t>
            </a:r>
            <a:r>
              <a:rPr lang="en-US" dirty="0"/>
              <a:t> hello .</a:t>
            </a:r>
            <a:r>
              <a:rPr lang="en-US" dirty="0" err="1"/>
              <a:t>ts</a:t>
            </a:r>
            <a:r>
              <a:rPr lang="en-US" dirty="0"/>
              <a:t> hello .</a:t>
            </a:r>
            <a:r>
              <a:rPr lang="en-US" dirty="0" err="1"/>
              <a:t>ts</a:t>
            </a:r>
            <a:r>
              <a:rPr lang="en-US" dirty="0"/>
              <a:t> (6 ,33) : </a:t>
            </a:r>
            <a:endParaRPr lang="en-US" dirty="0" smtClean="0"/>
          </a:p>
          <a:p>
            <a:r>
              <a:rPr lang="en-US" dirty="0" smtClean="0"/>
              <a:t>error </a:t>
            </a:r>
            <a:r>
              <a:rPr lang="en-US" dirty="0"/>
              <a:t>TS2345 : Argument of type 'number [] ' is not assignable to parameter of type 'string '.</a:t>
            </a:r>
          </a:p>
        </p:txBody>
      </p:sp>
    </p:spTree>
    <p:extLst>
      <p:ext uri="{BB962C8B-B14F-4D97-AF65-F5344CB8AC3E}">
        <p14:creationId xmlns:p14="http://schemas.microsoft.com/office/powerpoint/2010/main" val="164264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r>
              <a:rPr lang="en-US" dirty="0"/>
              <a:t>: general conceptual way of structuring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e.g. XML</a:t>
            </a:r>
          </a:p>
          <a:p>
            <a:r>
              <a:rPr lang="en-US" dirty="0" smtClean="0"/>
              <a:t>Schema: structure </a:t>
            </a:r>
            <a:r>
              <a:rPr lang="en-US" dirty="0"/>
              <a:t>of a particular database under a certain 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e.g. DTD, XML Schema</a:t>
            </a:r>
          </a:p>
          <a:p>
            <a:r>
              <a:rPr lang="en-US" dirty="0" smtClean="0"/>
              <a:t>Instance: </a:t>
            </a:r>
            <a:r>
              <a:rPr lang="en-US" dirty="0"/>
              <a:t>actual data conforming to a </a:t>
            </a:r>
            <a:r>
              <a:rPr lang="en-US" dirty="0" smtClean="0"/>
              <a:t>schema</a:t>
            </a:r>
          </a:p>
          <a:p>
            <a:pPr lvl="1"/>
            <a:r>
              <a:rPr lang="en-US" dirty="0" smtClean="0"/>
              <a:t>e.g. an actual XML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7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Java, </a:t>
            </a:r>
            <a:r>
              <a:rPr lang="en-US" dirty="0" err="1"/>
              <a:t>TypeScript</a:t>
            </a:r>
            <a:r>
              <a:rPr lang="en-US" dirty="0"/>
              <a:t> supports interfaces </a:t>
            </a:r>
          </a:p>
          <a:p>
            <a:r>
              <a:rPr lang="en-US" dirty="0" smtClean="0"/>
              <a:t>Two </a:t>
            </a:r>
            <a:r>
              <a:rPr lang="en-US" dirty="0"/>
              <a:t>types are compatible if their internal structure is </a:t>
            </a:r>
            <a:r>
              <a:rPr lang="en-US" dirty="0" smtClean="0"/>
              <a:t>compatible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We can implement an interface simply by having the needed structure of the interface, without an explicit implements clause</a:t>
            </a:r>
          </a:p>
        </p:txBody>
      </p:sp>
    </p:spTree>
    <p:extLst>
      <p:ext uri="{BB962C8B-B14F-4D97-AF65-F5344CB8AC3E}">
        <p14:creationId xmlns:p14="http://schemas.microsoft.com/office/powerpoint/2010/main" val="208756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– No error in the above example because user is compatible with Person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5657" y="2386940"/>
            <a:ext cx="6721434" cy="286232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interface Person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/>
              <a:t>firstName</a:t>
            </a:r>
            <a:r>
              <a:rPr lang="en-US" dirty="0"/>
              <a:t> : string 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lastName</a:t>
            </a:r>
            <a:r>
              <a:rPr lang="en-US" dirty="0" smtClean="0"/>
              <a:t> </a:t>
            </a:r>
            <a:r>
              <a:rPr lang="en-US" dirty="0"/>
              <a:t>: string 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function </a:t>
            </a:r>
            <a:r>
              <a:rPr lang="en-US" dirty="0"/>
              <a:t>hello ( person : Person 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return "Hello , " + person . </a:t>
            </a:r>
            <a:r>
              <a:rPr lang="en-US" dirty="0" err="1"/>
              <a:t>firstName</a:t>
            </a:r>
            <a:r>
              <a:rPr lang="en-US" dirty="0"/>
              <a:t> + " " + person . </a:t>
            </a:r>
            <a:r>
              <a:rPr lang="en-US" dirty="0" err="1"/>
              <a:t>lastName</a:t>
            </a:r>
            <a:r>
              <a:rPr lang="en-US" dirty="0"/>
              <a:t> ; </a:t>
            </a:r>
            <a:endParaRPr lang="en-US" dirty="0" smtClean="0"/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let </a:t>
            </a:r>
            <a:r>
              <a:rPr lang="en-US" dirty="0"/>
              <a:t>user = { </a:t>
            </a:r>
            <a:r>
              <a:rPr lang="en-US" dirty="0" err="1"/>
              <a:t>firstName</a:t>
            </a:r>
            <a:r>
              <a:rPr lang="en-US" dirty="0"/>
              <a:t> : " Jane ", </a:t>
            </a:r>
            <a:r>
              <a:rPr lang="en-US" dirty="0" err="1"/>
              <a:t>lastName</a:t>
            </a:r>
            <a:r>
              <a:rPr lang="en-US" dirty="0"/>
              <a:t> : " User " }; </a:t>
            </a:r>
            <a:endParaRPr lang="en-US" dirty="0" smtClean="0"/>
          </a:p>
          <a:p>
            <a:r>
              <a:rPr lang="en-US" dirty="0" smtClean="0"/>
              <a:t>hello </a:t>
            </a:r>
            <a:r>
              <a:rPr lang="en-US" dirty="0"/>
              <a:t>( user );</a:t>
            </a:r>
          </a:p>
        </p:txBody>
      </p:sp>
    </p:spTree>
    <p:extLst>
      <p:ext uri="{BB962C8B-B14F-4D97-AF65-F5344CB8AC3E}">
        <p14:creationId xmlns:p14="http://schemas.microsoft.com/office/powerpoint/2010/main" val="1182467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566" y="2283204"/>
            <a:ext cx="7662864" cy="3267169"/>
          </a:xfrm>
        </p:spPr>
        <p:txBody>
          <a:bodyPr/>
          <a:lstStyle/>
          <a:p>
            <a:r>
              <a:rPr lang="en-US" dirty="0"/>
              <a:t>• Like Java generics, </a:t>
            </a:r>
            <a:r>
              <a:rPr lang="en-US" dirty="0" err="1"/>
              <a:t>TypeScript</a:t>
            </a:r>
            <a:r>
              <a:rPr lang="en-US" dirty="0"/>
              <a:t> allows creating generic functions/classes using parameterized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5661" y="2980708"/>
            <a:ext cx="6412675" cy="3693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Pair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x</a:t>
            </a:r>
            <a:r>
              <a:rPr lang="en-US" dirty="0"/>
              <a:t>: T</a:t>
            </a:r>
            <a:r>
              <a:rPr lang="en-US" dirty="0" smtClean="0"/>
              <a:t>;</a:t>
            </a:r>
          </a:p>
          <a:p>
            <a:r>
              <a:rPr lang="en-US" dirty="0"/>
              <a:t>	</a:t>
            </a:r>
            <a:r>
              <a:rPr lang="en-US" dirty="0" smtClean="0"/>
              <a:t>y</a:t>
            </a:r>
            <a:r>
              <a:rPr lang="en-US" dirty="0"/>
              <a:t>: 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constructor </a:t>
            </a:r>
            <a:r>
              <a:rPr lang="en-US" dirty="0"/>
              <a:t>(x: T, y: T)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this </a:t>
            </a:r>
            <a:r>
              <a:rPr lang="en-US" dirty="0"/>
              <a:t>.x = x;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this </a:t>
            </a:r>
            <a:r>
              <a:rPr lang="en-US" dirty="0"/>
              <a:t>.y = y; }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let </a:t>
            </a:r>
            <a:r>
              <a:rPr lang="en-US" dirty="0"/>
              <a:t>p = new Pair &lt; number &gt;(1 , 2) ; </a:t>
            </a:r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/>
              <a:t>log ( </a:t>
            </a:r>
            <a:r>
              <a:rPr lang="en-US" dirty="0" err="1"/>
              <a:t>arg</a:t>
            </a:r>
            <a:r>
              <a:rPr lang="en-US" dirty="0"/>
              <a:t>: T) : void </a:t>
            </a:r>
            <a:endParaRPr lang="en-US" dirty="0" smtClean="0"/>
          </a:p>
          <a:p>
            <a:r>
              <a:rPr lang="en-US" dirty="0" smtClean="0"/>
              <a:t>{ </a:t>
            </a:r>
          </a:p>
          <a:p>
            <a:r>
              <a:rPr lang="en-US" dirty="0"/>
              <a:t>	</a:t>
            </a:r>
            <a:r>
              <a:rPr lang="en-US" dirty="0" smtClean="0"/>
              <a:t>console </a:t>
            </a:r>
            <a:r>
              <a:rPr lang="en-US" dirty="0"/>
              <a:t>. log(</a:t>
            </a:r>
            <a:r>
              <a:rPr lang="en-US" dirty="0" err="1"/>
              <a:t>arg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/>
              <a:t>l</a:t>
            </a:r>
            <a:r>
              <a:rPr lang="en-US" dirty="0" smtClean="0"/>
              <a:t>og&lt;number&gt; </a:t>
            </a:r>
            <a:r>
              <a:rPr lang="en-US" dirty="0"/>
              <a:t>(1) ;</a:t>
            </a:r>
          </a:p>
        </p:txBody>
      </p:sp>
    </p:spTree>
    <p:extLst>
      <p:ext uri="{BB962C8B-B14F-4D97-AF65-F5344CB8AC3E}">
        <p14:creationId xmlns:p14="http://schemas.microsoft.com/office/powerpoint/2010/main" val="31439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“decorate” classes, methods, properties, and parameters using a </a:t>
            </a:r>
            <a:r>
              <a:rPr lang="en-US" dirty="0" smtClean="0"/>
              <a:t>decorator</a:t>
            </a:r>
          </a:p>
          <a:p>
            <a:pPr lvl="1"/>
            <a:r>
              <a:rPr lang="en-US" dirty="0"/>
              <a:t>Syntax: @</a:t>
            </a:r>
            <a:r>
              <a:rPr lang="en-US" dirty="0" smtClean="0"/>
              <a:t>decorator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3148" y="4073236"/>
            <a:ext cx="7843652" cy="286232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@sealed </a:t>
            </a:r>
            <a:r>
              <a:rPr lang="en-US" dirty="0" smtClean="0"/>
              <a:t>	// </a:t>
            </a:r>
            <a:r>
              <a:rPr lang="en-US" dirty="0"/>
              <a:t>&lt;- decorator </a:t>
            </a:r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/>
              <a:t>Greeter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greeting </a:t>
            </a:r>
            <a:r>
              <a:rPr lang="en-US" dirty="0"/>
              <a:t>: string 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constructor </a:t>
            </a:r>
            <a:r>
              <a:rPr lang="en-US" dirty="0"/>
              <a:t>( greeting : string ) 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>this . greeting = greeting 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 </a:t>
            </a:r>
          </a:p>
          <a:p>
            <a:r>
              <a:rPr lang="en-US" dirty="0"/>
              <a:t>	</a:t>
            </a:r>
            <a:r>
              <a:rPr lang="en-US" dirty="0" smtClean="0"/>
              <a:t>greet </a:t>
            </a:r>
            <a:r>
              <a:rPr lang="en-US" dirty="0"/>
              <a:t>() {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/>
              <a:t>"Hello , " + this . greeting 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 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2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allows public, private, protected modifiers to class property/methods </a:t>
            </a:r>
            <a:r>
              <a:rPr lang="en-US" dirty="0" smtClean="0"/>
              <a:t>declaration</a:t>
            </a:r>
          </a:p>
          <a:p>
            <a:pPr lvl="1"/>
            <a:r>
              <a:rPr lang="en-US" dirty="0" smtClean="0"/>
              <a:t> If </a:t>
            </a:r>
            <a:r>
              <a:rPr lang="en-US" dirty="0"/>
              <a:t>one of the three keywords are added to a constructor parameter, the parameter becomes such a property </a:t>
            </a:r>
            <a:endParaRPr lang="en-US" dirty="0" smtClean="0"/>
          </a:p>
          <a:p>
            <a:pPr lvl="1"/>
            <a:r>
              <a:rPr lang="en-US" dirty="0" smtClean="0"/>
              <a:t>constructor(private </a:t>
            </a:r>
            <a:r>
              <a:rPr lang="en-US" dirty="0"/>
              <a:t>id: number): id becomes a private property of the class 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/>
              <a:t>allows abstract class declaration</a:t>
            </a:r>
          </a:p>
        </p:txBody>
      </p:sp>
    </p:spTree>
    <p:extLst>
      <p:ext uri="{BB962C8B-B14F-4D97-AF65-F5344CB8AC3E}">
        <p14:creationId xmlns:p14="http://schemas.microsoft.com/office/powerpoint/2010/main" val="71804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and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Simple, Text-based</a:t>
            </a:r>
          </a:p>
          <a:p>
            <a:r>
              <a:rPr lang="en-US" dirty="0"/>
              <a:t>HTML is mainly for human </a:t>
            </a:r>
            <a:r>
              <a:rPr lang="en-US" dirty="0" smtClean="0"/>
              <a:t>consumption</a:t>
            </a:r>
          </a:p>
          <a:p>
            <a:pPr lvl="1"/>
            <a:r>
              <a:rPr lang="en-US" dirty="0"/>
              <a:t>HTML Tags are for formatting, not for </a:t>
            </a:r>
            <a:r>
              <a:rPr lang="en-US" dirty="0" smtClean="0"/>
              <a:t>meaning</a:t>
            </a:r>
          </a:p>
          <a:p>
            <a:pPr lvl="1"/>
            <a:r>
              <a:rPr lang="en-US" dirty="0"/>
              <a:t>XML: data representation standard with "semantic" tag</a:t>
            </a:r>
          </a:p>
        </p:txBody>
      </p:sp>
    </p:spTree>
    <p:extLst>
      <p:ext uri="{BB962C8B-B14F-4D97-AF65-F5344CB8AC3E}">
        <p14:creationId xmlns:p14="http://schemas.microsoft.com/office/powerpoint/2010/main" val="152775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br>
              <a:rPr lang="en-US" dirty="0" smtClean="0"/>
            </a:br>
            <a:r>
              <a:rPr lang="en-US" sz="2800" dirty="0" smtClean="0"/>
              <a:t>eXtensible Markup Language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1701618" y="2688851"/>
            <a:ext cx="602265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26C9"/>
                </a:solidFill>
                <a:latin typeface="Consolas"/>
                <a:cs typeface="Consolas"/>
              </a:rPr>
              <a:t>&lt;?xml version="1.0" encoding="UTF-8"?&gt;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&lt;wonders&gt;</a:t>
            </a:r>
            <a:r>
              <a:rPr lang="en-US" dirty="0">
                <a:solidFill>
                  <a:srgbClr val="006400"/>
                </a:solidFill>
                <a:latin typeface="Consolas"/>
                <a:cs typeface="Consolas"/>
              </a:rPr>
              <a:t>&lt;!-- Wonders of the ancient world --&gt;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&lt;wonder&gt;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&lt;name&gt;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Colossus of Rhodes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&lt;/name&gt;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&lt;location&gt;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Greece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&lt;/location&gt;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&lt;height</a:t>
            </a:r>
            <a:r>
              <a:rPr lang="en-US" dirty="0">
                <a:solidFill>
                  <a:srgbClr val="F5844C"/>
                </a:solidFill>
                <a:latin typeface="Consolas"/>
                <a:cs typeface="Consolas"/>
              </a:rPr>
              <a:t> units</a:t>
            </a:r>
            <a:r>
              <a:rPr lang="en-US" dirty="0">
                <a:solidFill>
                  <a:srgbClr val="FF8040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993300"/>
                </a:solidFill>
                <a:latin typeface="Consolas"/>
                <a:cs typeface="Consolas"/>
              </a:rPr>
              <a:t>"feet"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107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&lt;/height</a:t>
            </a:r>
            <a:r>
              <a:rPr lang="en-US" dirty="0" smtClean="0">
                <a:solidFill>
                  <a:srgbClr val="000096"/>
                </a:solidFill>
                <a:latin typeface="Consolas"/>
                <a:cs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&lt;/wonder&gt;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&lt;wonder&gt;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&lt;name&gt;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Great Pyramid of Giza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&lt;/name&gt;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&lt;location&gt;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Egypt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&lt;/location&gt;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&lt;height</a:t>
            </a:r>
            <a:r>
              <a:rPr lang="en-US" dirty="0">
                <a:solidFill>
                  <a:srgbClr val="F5844C"/>
                </a:solidFill>
                <a:latin typeface="Consolas"/>
                <a:cs typeface="Consolas"/>
              </a:rPr>
              <a:t> units</a:t>
            </a:r>
            <a:r>
              <a:rPr lang="en-US" dirty="0">
                <a:solidFill>
                  <a:srgbClr val="FF8040"/>
                </a:solidFill>
                <a:latin typeface="Consolas"/>
                <a:cs typeface="Consolas"/>
              </a:rPr>
              <a:t>=</a:t>
            </a:r>
            <a:r>
              <a:rPr lang="en-US" dirty="0">
                <a:solidFill>
                  <a:srgbClr val="993300"/>
                </a:solidFill>
                <a:latin typeface="Consolas"/>
                <a:cs typeface="Consolas"/>
              </a:rPr>
              <a:t>"meters"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147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&lt;/height&gt;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&lt;/wonder&gt;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dirty="0">
                <a:solidFill>
                  <a:srgbClr val="000096"/>
                </a:solidFill>
                <a:latin typeface="Consolas"/>
                <a:cs typeface="Consolas"/>
              </a:rPr>
              <a:t>&lt;/wonders&gt;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214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Tagged elements, which may be nested within one </a:t>
            </a:r>
            <a:r>
              <a:rPr lang="en-US" dirty="0" smtClean="0"/>
              <a:t>another</a:t>
            </a:r>
          </a:p>
          <a:p>
            <a:r>
              <a:rPr lang="en-US" dirty="0"/>
              <a:t>Attributes on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0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185894"/>
            <a:ext cx="7662864" cy="3267169"/>
          </a:xfrm>
        </p:spPr>
        <p:txBody>
          <a:bodyPr/>
          <a:lstStyle/>
          <a:p>
            <a:r>
              <a:rPr lang="en-US" dirty="0"/>
              <a:t>XML DOM (Document Object Model): Tree-based model of XML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07" y="3035300"/>
            <a:ext cx="6172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Namespace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avoid name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XML </a:t>
            </a:r>
            <a:r>
              <a:rPr lang="en-US" dirty="0"/>
              <a:t>Namespace allows specifying what we truly mean by a </a:t>
            </a:r>
            <a:r>
              <a:rPr lang="en-US" dirty="0" smtClean="0"/>
              <a:t>tag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0730"/>
            <a:ext cx="9144000" cy="23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871694"/>
            <a:ext cx="7662864" cy="3783106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x</a:t>
            </a:r>
            <a:r>
              <a:rPr lang="en-US" dirty="0" err="1" smtClean="0"/>
              <a:t>mlns</a:t>
            </a:r>
            <a:r>
              <a:rPr lang="en-US" dirty="0" smtClean="0"/>
              <a:t>=“</a:t>
            </a:r>
            <a:r>
              <a:rPr lang="en-US" dirty="0" err="1" smtClean="0"/>
              <a:t>uri</a:t>
            </a:r>
            <a:r>
              <a:rPr lang="en-US" dirty="0" smtClean="0"/>
              <a:t>” defines a </a:t>
            </a:r>
            <a:r>
              <a:rPr lang="en-US" b="1" dirty="0" smtClean="0"/>
              <a:t>default namespace</a:t>
            </a:r>
          </a:p>
          <a:p>
            <a:r>
              <a:rPr lang="en-US" dirty="0" smtClean="0"/>
              <a:t>What is </a:t>
            </a:r>
            <a:r>
              <a:rPr lang="en-US" dirty="0"/>
              <a:t>the namespaces of </a:t>
            </a:r>
            <a:r>
              <a:rPr lang="en-US" b="1" dirty="0"/>
              <a:t>Title</a:t>
            </a:r>
            <a:r>
              <a:rPr lang="en-US" dirty="0"/>
              <a:t> and attribute </a:t>
            </a:r>
            <a:r>
              <a:rPr lang="en-US" b="1" dirty="0" smtClean="0"/>
              <a:t>Edition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</a:t>
            </a:r>
            <a:r>
              <a:rPr lang="en-US" dirty="0"/>
              <a:t>: The </a:t>
            </a:r>
            <a:r>
              <a:rPr lang="en-US" b="1" dirty="0"/>
              <a:t>default namespace </a:t>
            </a:r>
            <a:r>
              <a:rPr lang="en-US" dirty="0"/>
              <a:t>does not apply to </a:t>
            </a:r>
            <a:r>
              <a:rPr lang="en-US" dirty="0" smtClean="0"/>
              <a:t>attributes</a:t>
            </a:r>
            <a:r>
              <a:rPr lang="en-US" dirty="0"/>
              <a:t>. Unprefixed </a:t>
            </a:r>
            <a:r>
              <a:rPr lang="en-US" b="1" dirty="0"/>
              <a:t>attributes</a:t>
            </a:r>
            <a:r>
              <a:rPr lang="en-US" dirty="0"/>
              <a:t> belong to no namespace</a:t>
            </a:r>
            <a:r>
              <a:rPr lang="en-US" dirty="0" smtClean="0"/>
              <a:t>.</a:t>
            </a:r>
          </a:p>
          <a:p>
            <a:r>
              <a:rPr lang="en-US" dirty="0"/>
              <a:t>Check wiki page for more details: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XML_namespace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3" y="1610624"/>
            <a:ext cx="9144000" cy="23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Default and non-default namespaces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059"/>
            <a:ext cx="9144000" cy="27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é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Génesis.thmx</Template>
  <TotalTime>831</TotalTime>
  <Words>868</Words>
  <Application>Microsoft Macintosh PowerPoint</Application>
  <PresentationFormat>On-screen Show (4:3)</PresentationFormat>
  <Paragraphs>163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Calisto MT</vt:lpstr>
      <vt:lpstr>Consolas</vt:lpstr>
      <vt:lpstr>Wingdings</vt:lpstr>
      <vt:lpstr>Génesis</vt:lpstr>
      <vt:lpstr>XML DTD and XML Schema</vt:lpstr>
      <vt:lpstr>Terminology</vt:lpstr>
      <vt:lpstr>HTML and XML</vt:lpstr>
      <vt:lpstr>XML eXtensible Markup Language</vt:lpstr>
      <vt:lpstr>XML Components</vt:lpstr>
      <vt:lpstr>XML DOM</vt:lpstr>
      <vt:lpstr>XML Namespace</vt:lpstr>
      <vt:lpstr>Example</vt:lpstr>
      <vt:lpstr>Different Namespaces</vt:lpstr>
      <vt:lpstr>What is the structure of the data?</vt:lpstr>
      <vt:lpstr>Same-origin policy</vt:lpstr>
      <vt:lpstr>Cross-Origin Resource Sharing (CORS)</vt:lpstr>
      <vt:lpstr>JSONP (JSON with Padding)</vt:lpstr>
      <vt:lpstr>Web Storage</vt:lpstr>
      <vt:lpstr>Web Storage</vt:lpstr>
      <vt:lpstr>TypeScript</vt:lpstr>
      <vt:lpstr>TypeScript</vt:lpstr>
      <vt:lpstr>Types</vt:lpstr>
      <vt:lpstr>Types</vt:lpstr>
      <vt:lpstr>Interfaces</vt:lpstr>
      <vt:lpstr>Interfaces</vt:lpstr>
      <vt:lpstr>Generics</vt:lpstr>
      <vt:lpstr>Decorators</vt:lpstr>
      <vt:lpstr>Extension to Class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CS144 Web Applications</dc:title>
  <dc:creator>Luis Angel</dc:creator>
  <cp:lastModifiedBy>Zijun Xue</cp:lastModifiedBy>
  <cp:revision>125</cp:revision>
  <dcterms:created xsi:type="dcterms:W3CDTF">2015-01-08T23:05:04Z</dcterms:created>
  <dcterms:modified xsi:type="dcterms:W3CDTF">2018-02-02T08:41:28Z</dcterms:modified>
</cp:coreProperties>
</file>